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gif>
</file>

<file path=ppt/media/image12.gif>
</file>

<file path=ppt/media/image13.jpg>
</file>

<file path=ppt/media/image14.gif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7e7fd25c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7e7fd25c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7e7fd25c5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7e7fd25c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7e7fd25c5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7e7fd25c5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7e7fd25c5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7e7fd25c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7e7fd25c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7e7fd25c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7e7fd25c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7e7fd25c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7e7fd25c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7e7fd25c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7e7fd25c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7e7fd25c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7e7fd25c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7e7fd25c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7e7fd25c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7e7fd25c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7e7fd25c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7e7fd25c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7e7fd25c5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7e7fd25c5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gif"/><Relationship Id="rId4" Type="http://schemas.openxmlformats.org/officeDocument/2006/relationships/image" Target="../media/image1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bzarg.com" TargetMode="External"/><Relationship Id="rId4" Type="http://schemas.openxmlformats.org/officeDocument/2006/relationships/hyperlink" Target="https://www.bzarg.com/p/how-a-kalman-filter-works-in-pictures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Relationship Id="rId4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youtube.com/watch?v=I33543QSVlE" TargetMode="External"/><Relationship Id="rId4" Type="http://schemas.openxmlformats.org/officeDocument/2006/relationships/image" Target="../media/image4.jpg"/><Relationship Id="rId5" Type="http://schemas.openxmlformats.org/officeDocument/2006/relationships/hyperlink" Target="https://www.youtube.com/watch?v=I33543QSVl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Two-Agent Leader/Follower Formation Control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Through Challenging Maneuvers and Limited Sensing Environments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Boston University ME/SE 740 Final Project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James Dunn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April 25, 2019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Code: github.com/jimmykdunn/raspi_car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7000" y="-1"/>
            <a:ext cx="2487000" cy="11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 of the Kalman Filter</a:t>
            </a:r>
            <a:endParaRPr/>
          </a:p>
        </p:txBody>
      </p:sp>
      <p:sp>
        <p:nvSpPr>
          <p:cNvPr id="132" name="Google Shape;13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3" name="Google Shape;13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651475"/>
            <a:ext cx="4572000" cy="314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1651475"/>
            <a:ext cx="4572000" cy="31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/>
          <p:nvPr/>
        </p:nvSpPr>
        <p:spPr>
          <a:xfrm>
            <a:off x="0" y="1198700"/>
            <a:ext cx="45720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WITHOUT KALMAN FILTER</a:t>
            </a:r>
            <a:endParaRPr sz="2000"/>
          </a:p>
        </p:txBody>
      </p:sp>
      <p:sp>
        <p:nvSpPr>
          <p:cNvPr id="136" name="Google Shape;136;p22"/>
          <p:cNvSpPr txBox="1"/>
          <p:nvPr/>
        </p:nvSpPr>
        <p:spPr>
          <a:xfrm>
            <a:off x="4572000" y="1198700"/>
            <a:ext cx="45720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WITH KALMAN FILTER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311700" y="1152475"/>
            <a:ext cx="545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Leader-follower formation control worked!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Raspberry Pi Zero W limiting, but satisfactory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All processing done onboard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10-15 Hz framerate maintained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Much more robust with Kalman filter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Robust to sharp turns out of the following agent’s FOV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Robust to sporadic outages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">
                <a:solidFill>
                  <a:schemeClr val="dk1"/>
                </a:solidFill>
              </a:rPr>
              <a:t>Similar hardware setup could be used on small quadcopters</a:t>
            </a:r>
            <a:endParaRPr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8400" y="0"/>
            <a:ext cx="2895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228600" rtl="0" algn="just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AutoNum type="arabicPeriod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Kwany-Kyo-Oh, Myoung-Chul Park, Hyo-Sung Ahn, “A survey of multi-agent formation control”, Automatica 53, pp 424-440, 2015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228600" rtl="0" algn="just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AutoNum type="arabicPeriod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Gian Luca Mariottini et al, “Vision-Based Localization for Leader–Follower Formation Control”, IEEE Transactions on Robotics, Volume 25, Issue 6, 2009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228600" rtl="0" algn="just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AutoNum type="arabicPeriod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Luca Consolini, Fabio Morbidi, Domenico Prattichizzo, Mario Tosques, “Leader–follower formation control of nonholonomic mobile robots with input constraints”, Automatica, Volume 44, Issue 5, 2008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228600" rtl="0" algn="just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AutoNum type="arabicPeriod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M. Hassan, E. Aljuwaiser, R. Badr, “A new on-line observer-based controller for leader-follower formation of multiple nonholonomic mobile robots”, Journal of the Franklin Institute, Vol 355, Issue 5, 2018 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228600" rtl="0" algn="just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AutoNum type="arabicPeriod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R. Hogg, A. Rankin, M. McHenry, D. Helmick, C. Bergh, S. Roumeliotis, and L. Matthies, “ Sensors and Algorithms for Small Robot Leader/Follower Behavior”, Proc. SPIE 4364, 2001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228600" rtl="0" algn="just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AutoNum type="arabicPeriod"/>
            </a:pP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 Cruz-Morales, M, Velasco-Villa, R Castro-Linares, and E Palacios-Hernandez, “Leader-Follower Formation for Nonholonomic Mobile Robots: Discrete-Time Approach”, International Journal of Advanced Robotic Systems, Vol 13, Issue 2, 2017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2286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AutoNum type="arabicPeriod"/>
            </a:pPr>
            <a:r>
              <a:rPr lang="en" sz="10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www.bzarg.com</a:t>
            </a: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“How a Kalman Filter Works, in Pictures”, </a:t>
            </a:r>
            <a:r>
              <a:rPr lang="en" sz="10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https://www.bzarg.com/p/how-a-kalman-filter-works-in-pictures/</a:t>
            </a: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accessed 4/12/19</a:t>
            </a:r>
            <a:endParaRPr/>
          </a:p>
        </p:txBody>
      </p:sp>
      <p:sp>
        <p:nvSpPr>
          <p:cNvPr id="151" name="Google Shape;15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900">
                <a:solidFill>
                  <a:schemeClr val="dk1"/>
                </a:solidFill>
              </a:rPr>
              <a:t>Thank you!</a:t>
            </a:r>
            <a:endParaRPr sz="2900"/>
          </a:p>
        </p:txBody>
      </p:sp>
      <p:sp>
        <p:nvSpPr>
          <p:cNvPr id="158" name="Google Shape;15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5749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Build and program a 2-agent leader/follower team of robotic cars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Leader is controlled manually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Follower stays a set distance behind leader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Follower is autonomously controlled using </a:t>
            </a:r>
            <a:r>
              <a:rPr b="1" lang="en">
                <a:solidFill>
                  <a:schemeClr val="dk1"/>
                </a:solidFill>
              </a:rPr>
              <a:t>only </a:t>
            </a:r>
            <a:r>
              <a:rPr lang="en">
                <a:solidFill>
                  <a:schemeClr val="dk1"/>
                </a:solidFill>
              </a:rPr>
              <a:t>an onboard camera and processor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Approaches in the literature use additional sensors, off-board processing, and/or leader control communication to the follower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8400" y="0"/>
            <a:ext cx="2895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 Agent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094350"/>
            <a:ext cx="465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COTS RC truck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Manually driven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Bright yellow ball used as fiducial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Minimizes image processing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Lambertian surface: similar brightness regardless of view angle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Known size gives a range measurement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Not optimal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Much faster than following agent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Binary steering and throttle controls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Difficult to drive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0" l="12919" r="19439" t="0"/>
          <a:stretch/>
        </p:blipFill>
        <p:spPr>
          <a:xfrm>
            <a:off x="5054429" y="864350"/>
            <a:ext cx="4089571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Following Agent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583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Intentionally low cost, small, light, and low-power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All processing done onboard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Hand-built using the following parts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Hobbyist car chassis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Raspberry Pi Zero W (Raspbian OS) + 64GB SD card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RGB camera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L293D motor driver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4x motor and wheel assemblies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5V rechargeable battery for Raspberry Pi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9V alkaline battery to run motors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Switches, LEDs, resistors, capacitors, circuitboard, buttons, solder, wires, hot melt glue, cable ties, velcro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b="10521" l="0" r="0" t="7154"/>
          <a:stretch/>
        </p:blipFill>
        <p:spPr>
          <a:xfrm rot="5400000">
            <a:off x="6716487" y="-75311"/>
            <a:ext cx="1968777" cy="2881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 rotWithShape="1">
          <a:blip r:embed="rId4">
            <a:alphaModFix/>
          </a:blip>
          <a:srcRect b="0" l="16300" r="17757" t="0"/>
          <a:stretch/>
        </p:blipFill>
        <p:spPr>
          <a:xfrm>
            <a:off x="6260175" y="2364300"/>
            <a:ext cx="2881399" cy="245797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 Agent Detection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5211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HSV (hue-saturation-value) is the ideal colorspace for thresholding the mask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Too computationally expensive!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Instead use a custom mapping from native RGB pixels to “yellowness”, and threshold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Declare most yellow pixel the target location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Convert location to azimuth angle, 𝜃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Declare all nearby pixels above a threshold as part of the leader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Convert area of leader to range in meters, 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2940" l="0" r="50717" t="0"/>
          <a:stretch/>
        </p:blipFill>
        <p:spPr>
          <a:xfrm>
            <a:off x="5741625" y="243600"/>
            <a:ext cx="3004250" cy="22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0" l="50717" r="0" t="0"/>
          <a:stretch/>
        </p:blipFill>
        <p:spPr>
          <a:xfrm>
            <a:off x="5741625" y="2472450"/>
            <a:ext cx="3004250" cy="230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5575200" cy="37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Apply Kalman filter to </a:t>
            </a:r>
            <a:r>
              <a:rPr lang="en">
                <a:solidFill>
                  <a:schemeClr val="dk1"/>
                </a:solidFill>
              </a:rPr>
              <a:t>range and angle, 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x=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r,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𝜃)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Smooths out controls based on measurement errors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Makes robust to target leaving FOV, outages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Convert filtered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r,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𝜃)</a:t>
            </a:r>
            <a:r>
              <a:rPr lang="en">
                <a:solidFill>
                  <a:schemeClr val="dk1"/>
                </a:solidFill>
              </a:rPr>
              <a:t> to best left and right wheel speed to maintain formation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Wheel speed controlled by pulse-width-modulation duty of voltage applied to motor,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baseline="-25000"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,d</a:t>
            </a:r>
            <a:r>
              <a:rPr baseline="-25000"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 Control</a:t>
            </a:r>
            <a:endParaRPr/>
          </a:p>
        </p:txBody>
      </p:sp>
      <p:sp>
        <p:nvSpPr>
          <p:cNvPr id="98" name="Google Shape;9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2650" y="2571750"/>
            <a:ext cx="2167350" cy="22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4523" y="0"/>
            <a:ext cx="3429027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338" y="2573525"/>
            <a:ext cx="1651635" cy="560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75575" y="2559188"/>
            <a:ext cx="2948940" cy="90297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582700" y="2143950"/>
            <a:ext cx="1627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forward</a:t>
            </a:r>
            <a:endParaRPr/>
          </a:p>
        </p:txBody>
      </p:sp>
      <p:sp>
        <p:nvSpPr>
          <p:cNvPr id="104" name="Google Shape;104;p18"/>
          <p:cNvSpPr txBox="1"/>
          <p:nvPr/>
        </p:nvSpPr>
        <p:spPr>
          <a:xfrm>
            <a:off x="2861950" y="2143950"/>
            <a:ext cx="2748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measurement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</a:t>
            </a:r>
            <a:r>
              <a:rPr lang="en"/>
              <a:t>to update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Overcome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Limited Field of View (FOV): +/- 25°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When leader turn sharply, it leaves follower’s FOV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Kalman filter predicts leader location, following agent continues turning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Limited Processing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Raspberry Pi Zero W has just a single core 1 GHz processor and 512MB RAM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Downsample imagery to 80x60 pixels to maintain framerate &gt; 10Hz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Dynamic Lighting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Camera’s dynamic range is limited - fiducial sphere can appear bright or dim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Custom “yellowness” metric (faster than HSV)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Sporadic Missed Detections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Can be caused by lighting, obscurations, processor hiccups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Kalman filter allows following agent to “coast” through them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1" name="Google Shape;11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Performance Demonstration</a:t>
            </a:r>
            <a:endParaRPr/>
          </a:p>
        </p:txBody>
      </p:sp>
      <p:sp>
        <p:nvSpPr>
          <p:cNvPr id="117" name="Google Shape;11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ollower/Leader Formation Control using a RC car with a Raspberry Pi Zero W" id="118" name="Google Shape;118;p20" title="Follower/Leader Formation Control Raspberry Pi RC Ca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3651" y="1155625"/>
            <a:ext cx="4776700" cy="35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/>
        </p:nvSpPr>
        <p:spPr>
          <a:xfrm>
            <a:off x="2028150" y="4738150"/>
            <a:ext cx="508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https://www.youtube.com/watch?v=I33543QSVlE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Performance Demonstration</a:t>
            </a:r>
            <a:endParaRPr/>
          </a:p>
        </p:txBody>
      </p:sp>
      <p:sp>
        <p:nvSpPr>
          <p:cNvPr id="125" name="Google Shape;12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3113" y="1017725"/>
            <a:ext cx="555778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